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8" r:id="rId5"/>
    <p:sldId id="260" r:id="rId6"/>
    <p:sldId id="262" r:id="rId7"/>
    <p:sldId id="267" r:id="rId8"/>
    <p:sldId id="264" r:id="rId9"/>
    <p:sldId id="265" r:id="rId10"/>
    <p:sldId id="266" r:id="rId11"/>
    <p:sldId id="261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8" autoAdjust="0"/>
    <p:restoredTop sz="94656" autoAdjust="0"/>
  </p:normalViewPr>
  <p:slideViewPr>
    <p:cSldViewPr>
      <p:cViewPr varScale="1">
        <p:scale>
          <a:sx n="70" d="100"/>
          <a:sy n="70" d="100"/>
        </p:scale>
        <p:origin x="-1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77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903A-0233-4008-9584-8CB2921DE83E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30BE-C6C9-4102-81CE-9C55357AA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30BE-C6C9-4102-81CE-9C55357AAB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30BE-C6C9-4102-81CE-9C55357AAB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30BE-C6C9-4102-81CE-9C55357AAB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30BE-C6C9-4102-81CE-9C55357AAB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6DF8-E8DA-4A08-A5D5-124DB768DEF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1CF5-03B9-4D0D-8500-BF9280F7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0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Essential Dragons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Beyond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Tolkien’s Middle-earth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524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Sara Legard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Mythmoot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 December 15, 2013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818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Lectures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Beowulf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The Monsters and the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Critics, 1936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Dragons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1938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Fairy-stories, 1939</a:t>
            </a:r>
          </a:p>
          <a:p>
            <a:pPr lvl="0" algn="ctr">
              <a:spcBef>
                <a:spcPts val="2400"/>
              </a:spcBef>
              <a:buNone/>
            </a:pPr>
            <a:r>
              <a:rPr lang="en-US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Criteria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a mortal denizen of the material world;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Dragon as a personification of malice, destruction, and cruel Fortuna; 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Dragon as a personification of greed and miserliness; 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Dragon in single-combat, testing a hero’s courage;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indicator of Faërie or an Other-world.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40000" t="15000" r="-15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Tolkien’s Poetry and Stories with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Essential Dragons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“The Hoard”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poem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Farmer Giles of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“The Dragon’s Visit”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poem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Roverandom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t="-3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60198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Artists:  John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Howe,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2013; Alan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Lee, 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The Children of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Hurin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2007;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Rachael Eve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Lachance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,elfwood.com 2009;  Unknown, accessed draconika.com 2013;  Unknown, accessed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patrickoscheen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, wordpress.com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2013; Pauline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Baynes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The Tolkien Reader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1966;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Cyntht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deviantart.com 2007;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J.R.R.Tolkien 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Roverandom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1998; Unknown ,  accessed poetry.rapgenius.com /Beowulf-chapter-32 2013.</a:t>
            </a: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Atherton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, Mark.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There and Back Again: J.R.R.Tolkien and the Origins of the Hobbit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New York: I.B.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Tauris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, 2012. Print.</a:t>
            </a:r>
          </a:p>
          <a:p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Beowulf, A Dual-Language Edition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Tr. Howell D. Chickering, Jr. New York: Random House, 1977.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Byrne,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Dierdre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“Dragons: Ancient Creatures in Modern Times.” Inaugural Lecture, University of South Africa, Mar. 3, 2011. Web, accessed 7/26/2013.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Carpenter, Humphrey.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J.R.R. Tolkien: A Biography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Boston: Houghton Mifflin, 1977.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Croft, Janet Brennan. “Farmer Giles of Ham,” in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J.R.R.Tolkien Encyclopedia: Scholarship and Critical Assessment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Ed. Michael D.C.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Drout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New York: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Routledge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, Taylor &amp; Francis, 2007. Web, accessed 7/27/2013.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Rateliff, John D.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History of The Hobbit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Boston: Houghton Mifflin, 2007.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“Review of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Tales Before Narnia: The Roots of Modern Fantasy and Science Fiction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”. Mythlore 107/108, Fall/Winter 2009.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Mythopoeic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Society website, accessed 7/28/2013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Shippey, Tom.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J.R.R. Tolkien: Author of the Century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Boston: Houghton Mifflin, 2007.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Roots and Branches: Selected Papers on Tolkien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Ed. Thomas Honegger. Walking Tree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Publ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2007. Print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Tolkien, J.R.R.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Annotated Hobbit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Rev,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annot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by Douglas A. Anderson. Boston: Houghton Mifflin, 2002.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Legend of </a:t>
            </a:r>
            <a:r>
              <a:rPr lang="en-US" sz="5600" i="1" dirty="0" err="1">
                <a:latin typeface="Times New Roman" pitchFamily="18" charset="0"/>
                <a:cs typeface="Times New Roman" pitchFamily="18" charset="0"/>
              </a:rPr>
              <a:t>Sigurd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5600" i="1" dirty="0" err="1">
                <a:latin typeface="Times New Roman" pitchFamily="18" charset="0"/>
                <a:cs typeface="Times New Roman" pitchFamily="18" charset="0"/>
              </a:rPr>
              <a:t>Gudrún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Ed. Christopher Tolkien. Boston: Houghton Mifflin, 2009.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Letters from Father Christmas. 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Rev. edition. Ed. Baillie Tolkien.  Boston: Houghton Mifflin, 2004.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Letters of J.R.R. Tolkien.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Ed. Humphrey Carpenter.  New York: Houghton Mifflin, 1981.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Monsters and the Critics and Other Essays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 Ed by Christopher Tolkien. London: HarperCollins, 1983. Print.</a:t>
            </a:r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---. “Mythopoeia.” Ver. circa 1931. (Class handout for “The Making of Myth: C.S. Lewis and J.R.R. Tolkien,” Mythgard Institute, February 2012).</a:t>
            </a:r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Roverandom.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Ed. Christina Scull and Wayne G. Hammond.  New York: Houghton Mifflin, 1998.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Tolkien Reader.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 New York: Ballantine Books, 1966. Print.</a:t>
            </a:r>
          </a:p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---. </a:t>
            </a:r>
            <a:r>
              <a:rPr lang="en-US" sz="5600" i="1" dirty="0">
                <a:latin typeface="Times New Roman" pitchFamily="18" charset="0"/>
                <a:cs typeface="Times New Roman" pitchFamily="18" charset="0"/>
              </a:rPr>
              <a:t>The Treason of Isengard: The History of Middle-earth, Volume VII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. Ed. Christopher Tolkien.  Boston: Houghton Mifflin, 1989. Print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9000" t="2000" r="-19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22860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real dragons, essential both to the machinery and the ideas of a poem or tale, are actually rare” – 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J.R.R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. Tolkien, </a:t>
            </a:r>
            <a:r>
              <a:rPr lang="en-US" sz="2800" i="1" u="sng" dirty="0">
                <a:solidFill>
                  <a:srgbClr val="C00000"/>
                </a:solidFill>
                <a:latin typeface="Times New Roman" pitchFamily="18" charset="0"/>
              </a:rPr>
              <a:t>Beowulf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</a:rPr>
              <a:t>: The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</a:rPr>
              <a:t>Monsters 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</a:rPr>
              <a:t>and the Critics</a:t>
            </a:r>
            <a:endParaRPr lang="en-US" sz="2800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9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Tolkien’s Poetry and Stories with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Essential Dragons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“The Hoard”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poem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Farmer Giles of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“The Dragon’s Visit”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poem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Roverandom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3000" t="-8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Tolkien’s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Lectures with Dragon Topics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“Beowulf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Monsters and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Critics,” British Academy lecture - 1936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“On Dragons,”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Oxford University Museum of Natural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 lecture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1938</a:t>
            </a:r>
          </a:p>
          <a:p>
            <a:pPr lvl="0">
              <a:spcBef>
                <a:spcPts val="24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Fairy-stories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Andrew Lang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Lecture - 1939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991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Tolkien’s criteria for dragons </a:t>
            </a:r>
            <a:br>
              <a:rPr lang="en-US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in northern European tales: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906963"/>
          </a:xfrm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 mortal denizen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of the material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world;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24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as a personification of malice, destruction, and cruel Fortuna; </a:t>
            </a:r>
          </a:p>
          <a:p>
            <a:pPr lvl="0">
              <a:spcBef>
                <a:spcPts val="24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as a personification of greed and miserliness; </a:t>
            </a:r>
          </a:p>
          <a:p>
            <a:pPr lvl="0">
              <a:spcBef>
                <a:spcPts val="24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Dragon in single-combat, testing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 hero’s courage; and</a:t>
            </a:r>
          </a:p>
          <a:p>
            <a:pPr lvl="0">
              <a:spcBef>
                <a:spcPts val="24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as indicator of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Faërie or an Other-world.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6000" t="-1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“The Hoard”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Iúmonna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Gold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Galdre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Bewunden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1923, 1937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“The Hoard” – 1962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mortal denizen of the material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malice, destruction, and cruel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Fortuna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greed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miserliness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in single-combat, testing a hero’s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courage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indicator of Faërie or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Other-world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t="-5000" b="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Farmer Giles of Ham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to Oxford literary society 1938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Published 1949, 1962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Chrysophylax dragon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 mortal denizen of the material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malice, destruction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cruel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Fortuna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greed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in single-combat, testing a hero’s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courage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indicator of Faërie or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Other-world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54000" t="-3000" r="-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“The Dragon’s Visit”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Tales and Songs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Bimble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Bay, 		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Oxford Magazine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- 1937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Winter’s Tales for Children 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1965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mortal denizen of the material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malice, destruction, and cruel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Fortuna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greed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miserliness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in single-combat, testing a hero’s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courage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indicator of Faërie or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Other-world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3000" t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Roverandom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story – 1925, 1927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Published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posthumously – 1998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essential, mythic dragons:                                                    the Great White Dragon of the Moon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Sea-serpent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 mortal denizen of the material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malice, destruction, and cruel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Fortuna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a personification of greed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miserliness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in single-combat, testing a hero’s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courage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Dragon as indicator of Faërie or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Other-world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989</Words>
  <Application>Microsoft Office PowerPoint</Application>
  <PresentationFormat>On-screen Show (4:3)</PresentationFormat>
  <Paragraphs>93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Essential Dragons  Beyond Tolkien’s Middle-earth </vt:lpstr>
      <vt:lpstr> </vt:lpstr>
      <vt:lpstr>Tolkien’s Poetry and Stories with  Essential Dragons</vt:lpstr>
      <vt:lpstr>Tolkien’s Lectures with Dragon Topics</vt:lpstr>
      <vt:lpstr>Tolkien’s criteria for dragons  in northern European tales: </vt:lpstr>
      <vt:lpstr>“The Hoard”</vt:lpstr>
      <vt:lpstr>Farmer Giles of Ham</vt:lpstr>
      <vt:lpstr>“The Dragon’s Visit”</vt:lpstr>
      <vt:lpstr>Roverandom</vt:lpstr>
      <vt:lpstr>The Lectures</vt:lpstr>
      <vt:lpstr>Tolkien’s Poetry and Stories with  Essential Dragons</vt:lpstr>
      <vt:lpstr>References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Dragons Beyond Tolkien’s Middle-earth</dc:title>
  <dc:creator>Sara</dc:creator>
  <cp:lastModifiedBy>Sara</cp:lastModifiedBy>
  <cp:revision>53</cp:revision>
  <dcterms:created xsi:type="dcterms:W3CDTF">2013-12-13T23:41:22Z</dcterms:created>
  <dcterms:modified xsi:type="dcterms:W3CDTF">2013-12-15T01:38:19Z</dcterms:modified>
</cp:coreProperties>
</file>